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40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3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4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43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81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53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0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1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6B8A-E601-4FDA-A0E5-4F901D4744F4}" type="datetimeFigureOut">
              <a:rPr lang="es-MX" smtClean="0"/>
              <a:pPr/>
              <a:t>24/06/2020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72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49426" y="193183"/>
            <a:ext cx="1664238" cy="12311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RECURSOS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POA autorizado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Personal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Equipo de oficina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Conectividad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Catalogo de proveedores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Clasificador (CUCOP)</a:t>
            </a:r>
            <a:endParaRPr lang="es-MX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5345" y="2314100"/>
            <a:ext cx="207140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ENTRADA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Solicitud de cotización </a:t>
            </a:r>
          </a:p>
          <a:p>
            <a:r>
              <a:rPr lang="es-MX" sz="1000" dirty="0" smtClean="0"/>
              <a:t>(ITH-AD-IT-01-06)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Requisición de bienes y </a:t>
            </a:r>
            <a:r>
              <a:rPr lang="es-MX" sz="1000" dirty="0"/>
              <a:t>servicios </a:t>
            </a:r>
            <a:endParaRPr lang="es-MX" sz="1000" dirty="0" smtClean="0"/>
          </a:p>
          <a:p>
            <a:r>
              <a:rPr lang="es-MX" sz="1000" dirty="0" smtClean="0"/>
              <a:t>(ITH-AD-IT-01-03)</a:t>
            </a:r>
            <a:endParaRPr lang="es-MX" sz="1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992534" y="2040834"/>
            <a:ext cx="5178021" cy="24622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Proceso</a:t>
            </a:r>
            <a:r>
              <a:rPr lang="es-MX" sz="1400" dirty="0"/>
              <a:t>:</a:t>
            </a:r>
          </a:p>
          <a:p>
            <a:pPr lvl="0"/>
            <a:r>
              <a:rPr lang="es-MX" sz="1000" dirty="0"/>
              <a:t>Se recibe solicitud de cotización ((ITH-AD-IT-01-06)</a:t>
            </a:r>
          </a:p>
          <a:p>
            <a:pPr lvl="0"/>
            <a:r>
              <a:rPr lang="es-MX" sz="1000" dirty="0"/>
              <a:t>Se contacta a proveedor para realizar cotización</a:t>
            </a:r>
          </a:p>
          <a:p>
            <a:pPr lvl="0"/>
            <a:r>
              <a:rPr lang="es-MX" sz="1000" dirty="0"/>
              <a:t>Se remite cotización al departamento solicitante</a:t>
            </a:r>
          </a:p>
          <a:p>
            <a:pPr lvl="0"/>
            <a:r>
              <a:rPr lang="es-MX" sz="1000" dirty="0"/>
              <a:t>Se verifica que requisición (</a:t>
            </a:r>
            <a:r>
              <a:rPr lang="es-MX" sz="1000" dirty="0" smtClean="0"/>
              <a:t>ITH-AD-IT-01-03) </a:t>
            </a:r>
            <a:r>
              <a:rPr lang="es-MX" sz="1000" dirty="0"/>
              <a:t>este validada por departamentos correspondientes</a:t>
            </a:r>
          </a:p>
          <a:p>
            <a:pPr lvl="0"/>
            <a:r>
              <a:rPr lang="es-MX" sz="1000" dirty="0"/>
              <a:t>Se realiza </a:t>
            </a:r>
            <a:r>
              <a:rPr lang="es-MX" sz="1000" dirty="0" smtClean="0"/>
              <a:t>orden de </a:t>
            </a:r>
            <a:r>
              <a:rPr lang="es-MX" sz="1000" dirty="0"/>
              <a:t>compra o servicio al proveedor (</a:t>
            </a:r>
            <a:r>
              <a:rPr lang="es-MX" sz="1000" dirty="0" smtClean="0"/>
              <a:t>ITH-AD-IT-01-05)</a:t>
            </a:r>
            <a:endParaRPr lang="es-MX" sz="1000" dirty="0"/>
          </a:p>
          <a:p>
            <a:pPr lvl="0"/>
            <a:r>
              <a:rPr lang="es-MX" sz="1000" dirty="0"/>
              <a:t>Se recibe producto o servicio en </a:t>
            </a:r>
            <a:r>
              <a:rPr lang="es-MX" sz="1000" dirty="0" smtClean="0"/>
              <a:t>almacén </a:t>
            </a:r>
            <a:r>
              <a:rPr lang="es-MX" sz="1000" dirty="0" smtClean="0">
                <a:solidFill>
                  <a:srgbClr val="FF0000"/>
                </a:solidFill>
              </a:rPr>
              <a:t>/se somete a proceso de </a:t>
            </a:r>
            <a:r>
              <a:rPr lang="es-MX" sz="1000" dirty="0" err="1" smtClean="0">
                <a:solidFill>
                  <a:srgbClr val="FF0000"/>
                </a:solidFill>
              </a:rPr>
              <a:t>sanitizacion</a:t>
            </a:r>
            <a:endParaRPr lang="es-MX" sz="1000" dirty="0">
              <a:solidFill>
                <a:srgbClr val="FF0000"/>
              </a:solidFill>
            </a:endParaRPr>
          </a:p>
          <a:p>
            <a:pPr lvl="0"/>
            <a:r>
              <a:rPr lang="es-MX" sz="1000" dirty="0"/>
              <a:t>Se integra tramite de pago a proveedor </a:t>
            </a:r>
            <a:endParaRPr lang="es-MX" sz="1000" dirty="0" smtClean="0"/>
          </a:p>
          <a:p>
            <a:pPr lvl="0"/>
            <a:r>
              <a:rPr lang="es-MX" sz="1000" dirty="0" smtClean="0"/>
              <a:t>	cotización del proveedor</a:t>
            </a:r>
          </a:p>
          <a:p>
            <a:pPr lvl="0"/>
            <a:r>
              <a:rPr lang="es-MX" sz="1000" dirty="0"/>
              <a:t>	requisición (</a:t>
            </a:r>
            <a:r>
              <a:rPr lang="es-MX" sz="1000" dirty="0" smtClean="0"/>
              <a:t>ITH-AD-IT-01-03)</a:t>
            </a:r>
          </a:p>
          <a:p>
            <a:pPr lvl="0"/>
            <a:r>
              <a:rPr lang="es-MX" sz="1000" dirty="0"/>
              <a:t>	</a:t>
            </a:r>
            <a:r>
              <a:rPr lang="es-MX" sz="1000" dirty="0" smtClean="0"/>
              <a:t>factura del proveedor</a:t>
            </a:r>
          </a:p>
          <a:p>
            <a:pPr lvl="0"/>
            <a:r>
              <a:rPr lang="es-MX" sz="1000" dirty="0" smtClean="0"/>
              <a:t>	formato de entrada </a:t>
            </a:r>
            <a:r>
              <a:rPr lang="es-MX" sz="1000" dirty="0"/>
              <a:t>y salida de almacén </a:t>
            </a:r>
            <a:r>
              <a:rPr lang="es-MX" sz="1000" dirty="0" smtClean="0"/>
              <a:t>(ITH-AD-FO-07)</a:t>
            </a:r>
          </a:p>
          <a:p>
            <a:pPr lvl="0"/>
            <a:r>
              <a:rPr lang="es-MX" sz="1000" dirty="0" smtClean="0"/>
              <a:t>	en </a:t>
            </a:r>
            <a:r>
              <a:rPr lang="es-MX" sz="1000" dirty="0"/>
              <a:t>caso de activo fijo se anexa </a:t>
            </a:r>
            <a:endParaRPr lang="es-MX" sz="1000" dirty="0" smtClean="0"/>
          </a:p>
          <a:p>
            <a:pPr lvl="0"/>
            <a:r>
              <a:rPr lang="es-MX" sz="1000" dirty="0"/>
              <a:t>	</a:t>
            </a:r>
            <a:r>
              <a:rPr lang="es-MX" sz="1000" dirty="0" smtClean="0"/>
              <a:t>	</a:t>
            </a:r>
            <a:r>
              <a:rPr lang="es-MX" sz="1000" dirty="0" err="1" smtClean="0"/>
              <a:t>subpresupuesto</a:t>
            </a:r>
            <a:endParaRPr lang="es-MX" sz="1000" dirty="0" smtClean="0"/>
          </a:p>
          <a:p>
            <a:pPr lvl="0"/>
            <a:r>
              <a:rPr lang="es-MX" sz="1000" dirty="0"/>
              <a:t>	</a:t>
            </a:r>
            <a:r>
              <a:rPr lang="es-MX" sz="1000" dirty="0" smtClean="0"/>
              <a:t>	alta </a:t>
            </a:r>
            <a:r>
              <a:rPr lang="es-MX" sz="1000" dirty="0"/>
              <a:t>en </a:t>
            </a:r>
            <a:r>
              <a:rPr lang="es-MX" sz="1000" dirty="0" smtClean="0"/>
              <a:t>inventarios</a:t>
            </a:r>
            <a:endParaRPr lang="es-MX" sz="1000" dirty="0"/>
          </a:p>
        </p:txBody>
      </p:sp>
      <p:sp>
        <p:nvSpPr>
          <p:cNvPr id="7" name="Flecha abajo 6"/>
          <p:cNvSpPr/>
          <p:nvPr/>
        </p:nvSpPr>
        <p:spPr>
          <a:xfrm>
            <a:off x="5486400" y="1432609"/>
            <a:ext cx="140863" cy="608226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>
            <a:off x="2096747" y="2730046"/>
            <a:ext cx="887082" cy="167699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9522470" y="2404213"/>
            <a:ext cx="2669530" cy="12311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Salida</a:t>
            </a:r>
            <a:r>
              <a:rPr lang="es-MX" sz="14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Producto </a:t>
            </a:r>
            <a:r>
              <a:rPr lang="es-MX" sz="1000" dirty="0"/>
              <a:t>o servicio entregado al </a:t>
            </a:r>
            <a:r>
              <a:rPr lang="es-MX" sz="1000" dirty="0" smtClean="0"/>
              <a:t>departamento </a:t>
            </a:r>
            <a:r>
              <a:rPr lang="es-MX" sz="1000" dirty="0" smtClean="0"/>
              <a:t>correspondiente, </a:t>
            </a:r>
            <a:r>
              <a:rPr lang="es-MX" sz="1000" dirty="0" smtClean="0">
                <a:solidFill>
                  <a:srgbClr val="FF0000"/>
                </a:solidFill>
              </a:rPr>
              <a:t>debidamente </a:t>
            </a:r>
            <a:r>
              <a:rPr lang="es-MX" sz="1000" dirty="0" err="1" smtClean="0">
                <a:solidFill>
                  <a:srgbClr val="FF0000"/>
                </a:solidFill>
              </a:rPr>
              <a:t>sanitizado</a:t>
            </a:r>
            <a:endParaRPr lang="es-MX" sz="1000" dirty="0">
              <a:solidFill>
                <a:srgbClr val="FF000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Tramite </a:t>
            </a:r>
            <a:r>
              <a:rPr lang="es-MX" sz="1000" dirty="0"/>
              <a:t>de pago entregado en  </a:t>
            </a:r>
            <a:r>
              <a:rPr lang="es-MX" sz="1000" dirty="0" smtClean="0"/>
              <a:t>recursos </a:t>
            </a:r>
            <a:r>
              <a:rPr lang="es-MX" sz="1000" dirty="0"/>
              <a:t>financieros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Evaluación de proveedores </a:t>
            </a:r>
            <a:r>
              <a:rPr lang="es-MX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ITH-AD-IT-01-02</a:t>
            </a:r>
            <a:endParaRPr lang="es-MX" sz="1000" dirty="0"/>
          </a:p>
        </p:txBody>
      </p:sp>
      <p:sp>
        <p:nvSpPr>
          <p:cNvPr id="2" name="Flecha derecha 1"/>
          <p:cNvSpPr/>
          <p:nvPr/>
        </p:nvSpPr>
        <p:spPr>
          <a:xfrm>
            <a:off x="8170554" y="2897744"/>
            <a:ext cx="1343211" cy="167427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2891064" y="5757860"/>
            <a:ext cx="5426677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Indicador</a:t>
            </a:r>
            <a:r>
              <a:rPr lang="es-MX" sz="1500" dirty="0"/>
              <a:t>:</a:t>
            </a:r>
          </a:p>
          <a:p>
            <a:pPr lvl="0" algn="ctr"/>
            <a:r>
              <a:rPr lang="es-MX" sz="1500" dirty="0"/>
              <a:t>Compras </a:t>
            </a:r>
            <a:r>
              <a:rPr lang="es-MX" sz="1500" dirty="0" smtClean="0"/>
              <a:t>realizadas </a:t>
            </a:r>
            <a:r>
              <a:rPr lang="es-MX" sz="1500" dirty="0"/>
              <a:t>para los departamentos / Compras </a:t>
            </a:r>
            <a:r>
              <a:rPr lang="es-MX" sz="1500" dirty="0" err="1" smtClean="0"/>
              <a:t>requisitadas</a:t>
            </a:r>
            <a:endParaRPr lang="es-MX" sz="1500" dirty="0" smtClean="0"/>
          </a:p>
          <a:p>
            <a:pPr lvl="0" algn="ctr"/>
            <a:r>
              <a:rPr lang="es-MX" sz="1500" dirty="0" smtClean="0"/>
              <a:t>Procentaje:90%</a:t>
            </a:r>
            <a:endParaRPr lang="es-MX" sz="15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25345" y="4677466"/>
            <a:ext cx="2135521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Peligro</a:t>
            </a:r>
            <a:r>
              <a:rPr lang="es-MX" sz="15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No se puede realizar compra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/>
              <a:t>Compra errónea por no verificar </a:t>
            </a:r>
            <a:endParaRPr lang="es-MX" sz="1000" dirty="0" smtClean="0"/>
          </a:p>
          <a:p>
            <a:r>
              <a:rPr lang="es-MX" sz="1000" dirty="0" smtClean="0"/>
              <a:t>necesidades </a:t>
            </a:r>
            <a:r>
              <a:rPr lang="es-MX" sz="1000" dirty="0"/>
              <a:t>reales del departamento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513766" y="4600522"/>
            <a:ext cx="2678234" cy="12464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500" b="1" dirty="0"/>
              <a:t>Riesgos</a:t>
            </a:r>
            <a:r>
              <a:rPr lang="es-MX" sz="15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Inoperatividad en los departamentos  </a:t>
            </a:r>
            <a:r>
              <a:rPr lang="es-MX" sz="1000" dirty="0" smtClean="0"/>
              <a:t>por </a:t>
            </a:r>
            <a:r>
              <a:rPr lang="es-MX" sz="1000" dirty="0"/>
              <a:t>falta de suministros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/>
              <a:t>Infraestructura en mal estado </a:t>
            </a:r>
            <a:r>
              <a:rPr lang="es-MX" sz="1000" dirty="0" smtClean="0"/>
              <a:t>por falta </a:t>
            </a:r>
            <a:r>
              <a:rPr lang="es-MX" sz="1000" dirty="0"/>
              <a:t>del servicio </a:t>
            </a:r>
            <a:r>
              <a:rPr lang="es-MX" sz="1000" dirty="0" smtClean="0"/>
              <a:t>correspondiente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rgbClr val="FF0000"/>
                </a:solidFill>
              </a:rPr>
              <a:t>Riesgo de contagio por no </a:t>
            </a:r>
            <a:r>
              <a:rPr lang="es-MX" sz="1000" dirty="0" err="1" smtClean="0">
                <a:solidFill>
                  <a:srgbClr val="FF0000"/>
                </a:solidFill>
              </a:rPr>
              <a:t>sanitizar</a:t>
            </a:r>
            <a:r>
              <a:rPr lang="es-MX" sz="1000" dirty="0" smtClean="0">
                <a:solidFill>
                  <a:srgbClr val="FF0000"/>
                </a:solidFill>
              </a:rPr>
              <a:t> los productos</a:t>
            </a:r>
            <a:endParaRPr lang="es-MX" sz="1000" dirty="0">
              <a:solidFill>
                <a:srgbClr val="FF0000"/>
              </a:solidFill>
            </a:endParaRPr>
          </a:p>
        </p:txBody>
      </p:sp>
      <p:sp>
        <p:nvSpPr>
          <p:cNvPr id="12" name="Flecha abajo 11"/>
          <p:cNvSpPr/>
          <p:nvPr/>
        </p:nvSpPr>
        <p:spPr>
          <a:xfrm>
            <a:off x="5486400" y="4503046"/>
            <a:ext cx="140863" cy="124649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Documento 14"/>
          <p:cNvSpPr/>
          <p:nvPr/>
        </p:nvSpPr>
        <p:spPr>
          <a:xfrm>
            <a:off x="25345" y="333879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ITH-AD-IT-01-06 </a:t>
            </a:r>
            <a:endParaRPr lang="es-MX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Documento 15"/>
          <p:cNvSpPr/>
          <p:nvPr/>
        </p:nvSpPr>
        <p:spPr>
          <a:xfrm>
            <a:off x="740250" y="333879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ITH-AD-IT-01-03  </a:t>
            </a:r>
            <a:endParaRPr lang="es-MX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Documento 16"/>
          <p:cNvSpPr/>
          <p:nvPr/>
        </p:nvSpPr>
        <p:spPr>
          <a:xfrm>
            <a:off x="9522470" y="371644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ITH-AD-IT-01-02 </a:t>
            </a:r>
            <a:endParaRPr lang="es-MX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ocumento 17"/>
          <p:cNvSpPr/>
          <p:nvPr/>
        </p:nvSpPr>
        <p:spPr>
          <a:xfrm>
            <a:off x="6162996" y="460134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ITH-AD-IT-01-05 </a:t>
            </a:r>
            <a:endParaRPr lang="es-MX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ocumento 18"/>
          <p:cNvSpPr/>
          <p:nvPr/>
        </p:nvSpPr>
        <p:spPr>
          <a:xfrm>
            <a:off x="6970268" y="460134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ITH-AD-FO-07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88541" y="288324"/>
            <a:ext cx="310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PROCEDIMIENTO DE COMPRAS</a:t>
            </a:r>
          </a:p>
          <a:p>
            <a:r>
              <a:rPr lang="es-MX" dirty="0" smtClean="0"/>
              <a:t>PARA INGRESOS PROPIOS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31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187</Words>
  <Application>Microsoft Office PowerPoint</Application>
  <PresentationFormat>Panorámica</PresentationFormat>
  <Paragraphs>49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Alejandro</cp:lastModifiedBy>
  <cp:revision>23</cp:revision>
  <dcterms:created xsi:type="dcterms:W3CDTF">2018-01-31T16:32:08Z</dcterms:created>
  <dcterms:modified xsi:type="dcterms:W3CDTF">2020-06-24T16:35:43Z</dcterms:modified>
</cp:coreProperties>
</file>